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63" r:id="rId3"/>
    <p:sldId id="257" r:id="rId4"/>
    <p:sldId id="259" r:id="rId5"/>
    <p:sldId id="258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5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9BCF8E-5AFA-43D5-961D-5FA194F482C1}" type="datetimeFigureOut">
              <a:rPr lang="en-US" smtClean="0"/>
              <a:t>10/18/2008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88419-2928-4D72-A96E-0278F0809CF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88419-2928-4D72-A96E-0278F0809CF7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88419-2928-4D72-A96E-0278F0809CF7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88419-2928-4D72-A96E-0278F0809CF7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88419-2928-4D72-A96E-0278F0809CF7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88419-2928-4D72-A96E-0278F0809CF7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88419-2928-4D72-A96E-0278F0809CF7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88419-2928-4D72-A96E-0278F0809CF7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88419-2928-4D72-A96E-0278F0809CF7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88419-2928-4D72-A96E-0278F0809CF7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88419-2928-4D72-A96E-0278F0809CF7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88419-2928-4D72-A96E-0278F0809CF7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88419-2928-4D72-A96E-0278F0809CF7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88419-2928-4D72-A96E-0278F0809CF7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88419-2928-4D72-A96E-0278F0809CF7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88419-2928-4D72-A96E-0278F0809CF7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88419-2928-4D72-A96E-0278F0809CF7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88419-2928-4D72-A96E-0278F0809CF7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88419-2928-4D72-A96E-0278F0809CF7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88419-2928-4D72-A96E-0278F0809CF7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88419-2928-4D72-A96E-0278F0809CF7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88419-2928-4D72-A96E-0278F0809CF7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559CBFC-D37D-4EA4-A49C-8618474987C5}" type="datetimeFigureOut">
              <a:rPr lang="en-US" smtClean="0"/>
              <a:t>10/18/2008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6835CEB-F763-444D-B550-62BBFD70074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cut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59CBFC-D37D-4EA4-A49C-8618474987C5}" type="datetimeFigureOut">
              <a:rPr lang="en-US" smtClean="0"/>
              <a:t>10/18/2008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835CEB-F763-444D-B550-62BBFD7007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cut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559CBFC-D37D-4EA4-A49C-8618474987C5}" type="datetimeFigureOut">
              <a:rPr lang="en-US" smtClean="0"/>
              <a:t>10/18/2008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6835CEB-F763-444D-B550-62BBFD7007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cut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59CBFC-D37D-4EA4-A49C-8618474987C5}" type="datetimeFigureOut">
              <a:rPr lang="en-US" smtClean="0"/>
              <a:t>10/18/2008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835CEB-F763-444D-B550-62BBFD7007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cut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559CBFC-D37D-4EA4-A49C-8618474987C5}" type="datetimeFigureOut">
              <a:rPr lang="en-US" smtClean="0"/>
              <a:t>10/18/2008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C6835CEB-F763-444D-B550-62BBFD70074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cut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59CBFC-D37D-4EA4-A49C-8618474987C5}" type="datetimeFigureOut">
              <a:rPr lang="en-US" smtClean="0"/>
              <a:t>10/18/2008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835CEB-F763-444D-B550-62BBFD7007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cut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59CBFC-D37D-4EA4-A49C-8618474987C5}" type="datetimeFigureOut">
              <a:rPr lang="en-US" smtClean="0"/>
              <a:t>10/18/2008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835CEB-F763-444D-B550-62BBFD7007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cut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59CBFC-D37D-4EA4-A49C-8618474987C5}" type="datetimeFigureOut">
              <a:rPr lang="en-US" smtClean="0"/>
              <a:t>10/18/2008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835CEB-F763-444D-B550-62BBFD7007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cut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559CBFC-D37D-4EA4-A49C-8618474987C5}" type="datetimeFigureOut">
              <a:rPr lang="en-US" smtClean="0"/>
              <a:t>10/18/2008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835CEB-F763-444D-B550-62BBFD7007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cut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59CBFC-D37D-4EA4-A49C-8618474987C5}" type="datetimeFigureOut">
              <a:rPr lang="en-US" smtClean="0"/>
              <a:t>10/18/2008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835CEB-F763-444D-B550-62BBFD7007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cut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59CBFC-D37D-4EA4-A49C-8618474987C5}" type="datetimeFigureOut">
              <a:rPr lang="en-US" smtClean="0"/>
              <a:t>10/18/2008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835CEB-F763-444D-B550-62BBFD70074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cut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559CBFC-D37D-4EA4-A49C-8618474987C5}" type="datetimeFigureOut">
              <a:rPr lang="en-US" smtClean="0"/>
              <a:t>10/18/2008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6835CEB-F763-444D-B550-62BBFD70074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cut thruBlk="1"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Tucker\AppData\Local\Microsoft\Windows\Temporary%20Internet%20Files\Content.IE5\DZ0P3LGI\MSj03886370000%5b1%5d.wav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rds.yahoo.com/_ylt=A0WTb_6VCfpIVmMAGC2JzbkF;_ylu=X3oDMTBpaWhqZmNtBHBvcwMzBHNlYwNzcgR2dGlkAw--/SIG=1h66hfdog/EXP=1224432405/**http%3A/images.search.yahoo.com/images/view%3Fback=http%253A%252F%252Fimages.search.yahoo.com%252Fsearch%252Fimages%253Fp%253Dichabod%252Bcrane%2526y%253DSearch%2526fr%253Dyfp-t-501%2526ei%253Dutf-8%2526js%253D1%2526x%253Dwrt%26w=200%26h=150%26imgurl=disneyano.altervista.org%252Fimmagini%252Fichabod13.jpg%26rurl=http%253A%252F%252Fdisneyano.altervista.org%252Fichabod.htm%26size=16.9kB%26name=ichabod13.jpg%26p=ichabod%2Bcrane%26type=JPG%26oid=42e97b1987098b7c%26no=3%26tt=1,777%26sigr=11b90lpcs%26sigi=11fmt3pif%26sigb=1363e40g1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rds.yahoo.com/_ylt=A0WTb_1gDfpIjZgAKUSJzbkF;_ylu=X3oDMTBqMjZqMWxsBHBvcwMyMwRzZWMDc3IEdnRpZAM-/SIG=1hp4ecssn/EXP=1224433376/**http%3A/images.search.yahoo.com/images/view%3Fback=http%253A%252F%252Fimages.search.yahoo.com%252Fsearch%252Fimages%253Fp%253Dbrom%252Bbones%2526js%253D1%2526ei%253Dutf-8%2526fr%253Dyfp-t-501%2526xargs%253D0%2526pstart%253D1%2526b%253D19%2526ni%253D18%26w=200%26h=151%26imgurl=disneyano.altervista.org%252Fimmagini%252Fichabod6.jpg%26rurl=http%253A%252F%252Fdisneyano.altervista.org%252Fichabod.htm%26size=18.4kB%26name=ichabod6.jpg%26p=brom%2Bbones%26type=JPG%26oid=a5cbbe6dcb6f1750%26no=23%26tt=66%26sigr=11b90lpcs%26sigi=11eta1uvr%26sigb=13gnne5bc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hyperlink" Target="http://rds.yahoo.com/_ylt=A0WTefQeGfpIv1gBUDKJzbkF;_ylu=X3oDMTBpdnJhMHUzBHBvcwMxBHNlYwNzcgR2dGlkAw--/SIG=1ij4hetg5/EXP=1224436382/**http%3A/images.search.yahoo.com/images/view%3Fback=http%253A%252F%252Fimages.search.yahoo.com%252Fsearch%252Fimages%253Fp%253Dichabod%252Bcrane%2526fr%253Dyfp-t-501%2526toggle%253D1%2526cop%253Dmss%2526ei%253DUTF-8%26w=100%26h=100%26imgurl=www.doblajedisney.com%252Fimg%252Fpersonajes%252F11%252Fichabod_crane.jpg%26rurl=http%253A%252F%252Fwww.doblajedisney.com%252Ff_personajes.php%253Fbuscar%253DIchabod%252BCrane%26size=3.9kB%26name=ichabod_crane.jpg%26p=ichabod%2Bcrane%26type=JPG%26oid=d1dae5cad95fec5a%26no=1%26tt=1,777%26sigr=122q32vo4%26sigi=11pef4ln0%26sigb=133kma5nr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rds.yahoo.com/_ylt=A0WTefY6HPpIVHgA2aeJzbkF;_ylu=X3oDMTBqOHA2aDgzBHBvcwMyMgRzZWMDc3IEdnRpZAM-/SIG=1k9o1qpht/EXP=1224437178/**http%3A/images.search.yahoo.com/images/view%3Fback=http%253A%252F%252Fimages.search.yahoo.com%252Fsearch%252Fimages%253Fp%253Dbrom%252Bbones%2526js%253D1%2526ei%253Dutf-8%2526fr%253Dyfp-t-501%2526xargs%253D0%2526pstart%253D1%2526b%253D19%2526ni%253D18%26w=100%26h=100%26imgurl=www.ultimatedisney.com%252Fforum%252Fimages%252Favatars%252Fgallery%252FAnimation%252FBrom%252520Bones.jpg%26rurl=http%253A%252F%252Fwww.ultimatedisney.com%252Fforum%252Fviewtopic.php%253Ft%253D3304%26size=8.1kB%26name=Brom%2BBones.jpg%26p=brom%2Bbones%26type=JPG%26oid=32960c37235617ea%26no=22%26tt=65%26sigr=11ov56qfj%26sigi=12egpscnd%26sigb=13gnne5bc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jpeg"/><Relationship Id="rId5" Type="http://schemas.openxmlformats.org/officeDocument/2006/relationships/hyperlink" Target="http://rds.yahoo.com/_ylt=A0WTefRuHPpIEacAIQmJzbkF;_ylu=X3oDMTBqMjRpazg1BHBvcwMxMARzZWMDc3IEdnRpZAM-/SIG=1klhrpjdg/EXP=1224437230/**http%3A/images.search.yahoo.com/images/view%3Fback=http%253A%252F%252Fimages.search.yahoo.com%252Fsearch%252Fimages%253Fp%253Dheadless%252Bhorseman%2526y%253DSearch%2526fr%253Dyfp-t-501%2526ei%253Dutf-8%2526js%253D1%2526x%253Dwrt%26w=100%26h=100%26imgurl=www.woodcraftsandpatterns.com%252Fimages%252Fproducts%252F744_Headless_Horseman_Shadow.jpg%26rurl=http%253A%252F%252Fwww.woodcraftsandpatterns.com%252Fitoolkit.asp%253Fpg%253Dproducts%2526amp%253Bgrp%253D11%26size=3.6kB%26name=744_Headless_Horseman_Shadow.jpg%26p=headless%2Bhorseman%26type=JPG%26oid=c02e15462b4c055e%26no=10%26tt=9,643%26sigr=128rvlh0p%26sigi=12e6gji54%26sigb=13ap2unf8" TargetMode="Externa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Tucker\AppData\Local\Microsoft\Windows\Temporary%20Internet%20Files\Content.IE5\74ANZKD6\MSSN00568_0000%5b1%5d.wav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“The Legend of sleepy hollow”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Washington Irving</a:t>
            </a:r>
            <a:endParaRPr lang="en-US" dirty="0"/>
          </a:p>
        </p:txBody>
      </p:sp>
      <p:pic>
        <p:nvPicPr>
          <p:cNvPr id="1027" name="Picture 3" descr="F:\horseman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990600"/>
            <a:ext cx="3429000" cy="4690613"/>
          </a:xfrm>
          <a:prstGeom prst="rect">
            <a:avLst/>
          </a:prstGeom>
          <a:noFill/>
        </p:spPr>
      </p:pic>
      <p:pic>
        <p:nvPicPr>
          <p:cNvPr id="6" name="MSj03886370000[1]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153400" y="5867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Ichabod</a:t>
            </a:r>
            <a:r>
              <a:rPr lang="en-US" dirty="0" smtClean="0"/>
              <a:t> Crane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School Teacher</a:t>
            </a:r>
          </a:p>
          <a:p>
            <a:r>
              <a:rPr lang="en-US" dirty="0" smtClean="0"/>
              <a:t>See Description on p. 19</a:t>
            </a:r>
          </a:p>
          <a:p>
            <a:r>
              <a:rPr lang="en-US" dirty="0" smtClean="0"/>
              <a:t>Single</a:t>
            </a:r>
          </a:p>
          <a:p>
            <a:endParaRPr lang="en-US" dirty="0"/>
          </a:p>
        </p:txBody>
      </p:sp>
      <p:pic>
        <p:nvPicPr>
          <p:cNvPr id="8196" name="Picture 4" descr="Image Previe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990600"/>
            <a:ext cx="3387090" cy="413059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Katrina van Tassel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Object of </a:t>
            </a:r>
            <a:r>
              <a:rPr lang="en-US" dirty="0" err="1" smtClean="0"/>
              <a:t>Ichabod’s</a:t>
            </a:r>
            <a:r>
              <a:rPr lang="en-US" dirty="0" smtClean="0"/>
              <a:t> Attraction</a:t>
            </a:r>
          </a:p>
          <a:p>
            <a:r>
              <a:rPr lang="en-US" dirty="0" smtClean="0"/>
              <a:t>Lovely Young Woman</a:t>
            </a:r>
            <a:endParaRPr lang="en-US" dirty="0"/>
          </a:p>
        </p:txBody>
      </p:sp>
      <p:pic>
        <p:nvPicPr>
          <p:cNvPr id="35844" name="Picture 4" descr="Go to fullsize image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3048000"/>
            <a:ext cx="4648200" cy="345826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Brom</a:t>
            </a:r>
            <a:r>
              <a:rPr lang="en-US" dirty="0" smtClean="0"/>
              <a:t> Van Brunt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Also Known as </a:t>
            </a:r>
            <a:r>
              <a:rPr lang="en-US" dirty="0" err="1" smtClean="0"/>
              <a:t>Brom</a:t>
            </a:r>
            <a:r>
              <a:rPr lang="en-US" dirty="0" smtClean="0"/>
              <a:t> Bones</a:t>
            </a:r>
          </a:p>
          <a:p>
            <a:r>
              <a:rPr lang="en-US" dirty="0" smtClean="0"/>
              <a:t>Also Loves Katrina</a:t>
            </a:r>
          </a:p>
          <a:p>
            <a:r>
              <a:rPr lang="en-US" dirty="0" smtClean="0"/>
              <a:t>“Hero of the Country Round”</a:t>
            </a:r>
          </a:p>
          <a:p>
            <a:endParaRPr lang="en-US" dirty="0"/>
          </a:p>
        </p:txBody>
      </p:sp>
      <p:pic>
        <p:nvPicPr>
          <p:cNvPr id="37890" name="Picture 2" descr="Go to fullsize image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3200400"/>
            <a:ext cx="3980840" cy="299359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Conflict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2 Men Love 1 Woman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Both Try to Impress Her</a:t>
            </a:r>
            <a:endParaRPr lang="en-US" dirty="0"/>
          </a:p>
        </p:txBody>
      </p:sp>
      <p:pic>
        <p:nvPicPr>
          <p:cNvPr id="38915" name="Picture 3" descr="C:\Users\Tucker\AppData\Local\Microsoft\Windows\Temporary Internet Files\Content.IE5\DZ0P3LGI\MCj0423854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2514600"/>
            <a:ext cx="3048000" cy="311360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 of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Third Person Omniscient Narrator</a:t>
            </a:r>
          </a:p>
          <a:p>
            <a:r>
              <a:rPr lang="en-US" dirty="0" smtClean="0"/>
              <a:t>Geoffrey Crayon, Gent</a:t>
            </a:r>
          </a:p>
          <a:p>
            <a:r>
              <a:rPr lang="en-US" dirty="0" smtClean="0"/>
              <a:t>Pseudonym of Washington Irving</a:t>
            </a:r>
          </a:p>
          <a:p>
            <a:r>
              <a:rPr lang="en-US" i="1" dirty="0" smtClean="0"/>
              <a:t>The Sketch-Book</a:t>
            </a:r>
            <a:endParaRPr lang="en-US" i="1" dirty="0"/>
          </a:p>
        </p:txBody>
      </p:sp>
      <p:pic>
        <p:nvPicPr>
          <p:cNvPr id="39938" name="Picture 2" descr="C:\Users\Tucker\AppData\Local\Microsoft\Windows\Temporary Internet Files\Content.IE5\DZ0P3LGI\MCj0437797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429000"/>
            <a:ext cx="2977315" cy="26765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Sleepy Hollow – Still Water</a:t>
            </a:r>
          </a:p>
          <a:p>
            <a:r>
              <a:rPr lang="en-US" dirty="0" smtClean="0"/>
              <a:t>Relaxed Attitude</a:t>
            </a:r>
          </a:p>
          <a:p>
            <a:r>
              <a:rPr lang="en-US" dirty="0" smtClean="0"/>
              <a:t>Never Progress</a:t>
            </a:r>
            <a:endParaRPr lang="en-US" dirty="0"/>
          </a:p>
        </p:txBody>
      </p:sp>
      <p:pic>
        <p:nvPicPr>
          <p:cNvPr id="40962" name="Picture 2" descr="C:\Users\Tucker\AppData\Local\Microsoft\Windows\Temporary Internet Files\Content.IE5\74ANZKD6\MPj0438567000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914400"/>
            <a:ext cx="3255845" cy="4876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9" name="Picture 5" descr="C:\Users\Tucker\AppData\Local\Microsoft\Windows\Temporary Internet Files\Content.IE5\74ANZKD6\MCj0410679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3581400"/>
            <a:ext cx="4600669" cy="259381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Food</a:t>
            </a:r>
          </a:p>
          <a:p>
            <a:r>
              <a:rPr lang="en-US" dirty="0" smtClean="0"/>
              <a:t>Symbol for Appetite</a:t>
            </a:r>
          </a:p>
          <a:p>
            <a:r>
              <a:rPr lang="en-US" dirty="0" smtClean="0"/>
              <a:t>Appetite for Food and Superstition</a:t>
            </a:r>
          </a:p>
          <a:p>
            <a:r>
              <a:rPr lang="en-US" dirty="0" smtClean="0"/>
              <a:t>Women are known for their ghost tales almost as much as for their baked goods.</a:t>
            </a:r>
          </a:p>
        </p:txBody>
      </p:sp>
    </p:spTree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Tucker\AppData\Local\Microsoft\Windows\Temporary Internet Files\Content.IE5\DZ0P3LGI\MCj0436905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905000"/>
            <a:ext cx="3848100" cy="38481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Food</a:t>
            </a:r>
          </a:p>
          <a:p>
            <a:r>
              <a:rPr lang="en-US" dirty="0" err="1" smtClean="0"/>
              <a:t>Katerina</a:t>
            </a:r>
            <a:r>
              <a:rPr lang="en-US" dirty="0" smtClean="0"/>
              <a:t> </a:t>
            </a:r>
            <a:r>
              <a:rPr lang="en-US" dirty="0" smtClean="0"/>
              <a:t>– Peach or “So Tempting a Morsel”</a:t>
            </a:r>
          </a:p>
          <a:p>
            <a:r>
              <a:rPr lang="en-US" dirty="0" smtClean="0"/>
              <a:t>Symbol of </a:t>
            </a:r>
            <a:r>
              <a:rPr lang="en-US" dirty="0" err="1" smtClean="0"/>
              <a:t>Ichabod’s</a:t>
            </a:r>
            <a:r>
              <a:rPr lang="en-US" dirty="0" smtClean="0"/>
              <a:t> Desire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Symbolism in Names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Ichabod</a:t>
            </a:r>
            <a:r>
              <a:rPr lang="en-US" dirty="0" smtClean="0"/>
              <a:t> Crane’s appearance is like a crane.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43010" name="Picture 2" descr="C:\Users\Tucker\AppData\Local\Microsoft\Windows\Temporary Internet Files\Content.IE5\KKTTDSG4\MMj03566470000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2895600"/>
            <a:ext cx="2717800" cy="2743200"/>
          </a:xfrm>
          <a:prstGeom prst="rect">
            <a:avLst/>
          </a:prstGeom>
          <a:noFill/>
        </p:spPr>
      </p:pic>
      <p:pic>
        <p:nvPicPr>
          <p:cNvPr id="43012" name="Picture 4" descr="Go to fullsize image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2895600"/>
            <a:ext cx="2819400" cy="2819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Katrina Van Tassel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Katrina – Trinket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Tassel - Decoration</a:t>
            </a:r>
          </a:p>
          <a:p>
            <a:endParaRPr lang="en-US" dirty="0"/>
          </a:p>
        </p:txBody>
      </p:sp>
      <p:pic>
        <p:nvPicPr>
          <p:cNvPr id="51203" name="Picture 3" descr="C:\Users\Tucker\AppData\Local\Microsoft\Windows\Temporary Internet Files\Content.IE5\DZ0P3LGI\MCj0250121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286000"/>
            <a:ext cx="3104914" cy="2715285"/>
          </a:xfrm>
          <a:prstGeom prst="rect">
            <a:avLst/>
          </a:prstGeom>
          <a:noFill/>
        </p:spPr>
      </p:pic>
      <p:pic>
        <p:nvPicPr>
          <p:cNvPr id="51207" name="Picture 7" descr="C:\Users\Tucker\AppData\Local\Microsoft\Windows\Temporary Internet Files\Content.IE5\DZ0P3LGI\MCBD07997_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2590800"/>
            <a:ext cx="1295400" cy="2649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981200"/>
            <a:ext cx="6255488" cy="1362075"/>
          </a:xfrm>
        </p:spPr>
        <p:txBody>
          <a:bodyPr/>
          <a:lstStyle/>
          <a:p>
            <a:pPr algn="l"/>
            <a:r>
              <a:rPr lang="en-US" dirty="0" smtClean="0"/>
              <a:t>Setting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3810000"/>
            <a:ext cx="6255488" cy="743507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/>
              <a:t>Where?  Sleepy Hollow, New York</a:t>
            </a:r>
          </a:p>
          <a:p>
            <a:pPr algn="l"/>
            <a:r>
              <a:rPr lang="en-US" sz="2800" dirty="0" smtClean="0"/>
              <a:t>When?  Post Revolutionary America</a:t>
            </a:r>
            <a:endParaRPr lang="en-US" sz="2800" dirty="0"/>
          </a:p>
        </p:txBody>
      </p:sp>
    </p:spTree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Sleepy Hollow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Sleepy</a:t>
            </a:r>
          </a:p>
          <a:p>
            <a:r>
              <a:rPr lang="en-US" dirty="0" smtClean="0"/>
              <a:t>Relaxed People</a:t>
            </a:r>
          </a:p>
          <a:p>
            <a:r>
              <a:rPr lang="en-US" dirty="0" smtClean="0"/>
              <a:t>Lack of Innovation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Hollow</a:t>
            </a:r>
          </a:p>
          <a:p>
            <a:r>
              <a:rPr lang="en-US" dirty="0" smtClean="0"/>
              <a:t>Hollow or Valley</a:t>
            </a:r>
          </a:p>
          <a:p>
            <a:r>
              <a:rPr lang="en-US" dirty="0" smtClean="0"/>
              <a:t>Emptiness of Beliefs</a:t>
            </a:r>
            <a:endParaRPr lang="en-US" dirty="0"/>
          </a:p>
        </p:txBody>
      </p:sp>
      <p:pic>
        <p:nvPicPr>
          <p:cNvPr id="55298" name="Picture 2" descr="C:\Users\Tucker\AppData\Local\Microsoft\Windows\Temporary Internet Files\Content.IE5\DZ0P3LGI\MCj0423816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3581400"/>
            <a:ext cx="1635125" cy="1889125"/>
          </a:xfrm>
          <a:prstGeom prst="rect">
            <a:avLst/>
          </a:prstGeom>
          <a:noFill/>
        </p:spPr>
      </p:pic>
      <p:pic>
        <p:nvPicPr>
          <p:cNvPr id="55302" name="Picture 6" descr="C:\Users\Tucker\AppData\Local\Microsoft\Windows\Temporary Internet Files\Content.IE5\74ANZKD6\MCj0243667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3733800"/>
            <a:ext cx="2681523" cy="208026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Alliteration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62200" y="1676400"/>
            <a:ext cx="3520440" cy="457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repetition of a consonant sound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2362200" y="5943600"/>
            <a:ext cx="3520440" cy="457200"/>
          </a:xfrm>
        </p:spPr>
        <p:txBody>
          <a:bodyPr/>
          <a:lstStyle/>
          <a:p>
            <a:r>
              <a:rPr lang="en-US" dirty="0" smtClean="0"/>
              <a:t>Coincidence or Not?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743200"/>
            <a:ext cx="3520440" cy="4114800"/>
          </a:xfrm>
        </p:spPr>
        <p:txBody>
          <a:bodyPr/>
          <a:lstStyle/>
          <a:p>
            <a:r>
              <a:rPr lang="en-US" dirty="0" err="1" smtClean="0">
                <a:solidFill>
                  <a:schemeClr val="tx2"/>
                </a:solidFill>
              </a:rPr>
              <a:t>B</a:t>
            </a:r>
            <a:r>
              <a:rPr lang="en-US" dirty="0" err="1" smtClean="0"/>
              <a:t>rom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2"/>
                </a:solidFill>
              </a:rPr>
              <a:t>B</a:t>
            </a:r>
            <a:r>
              <a:rPr lang="en-US" dirty="0" smtClean="0"/>
              <a:t>ones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91000" y="2743200"/>
            <a:ext cx="3520440" cy="4114800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tx2"/>
                </a:solidFill>
              </a:rPr>
              <a:t>H</a:t>
            </a:r>
            <a:r>
              <a:rPr lang="en-US" dirty="0" smtClean="0"/>
              <a:t>eadless </a:t>
            </a:r>
            <a:r>
              <a:rPr lang="en-US" dirty="0" smtClean="0">
                <a:solidFill>
                  <a:schemeClr val="tx2"/>
                </a:solidFill>
              </a:rPr>
              <a:t>H</a:t>
            </a:r>
            <a:r>
              <a:rPr lang="en-US" dirty="0" smtClean="0"/>
              <a:t>orseman</a:t>
            </a:r>
            <a:endParaRPr lang="en-US" dirty="0"/>
          </a:p>
        </p:txBody>
      </p:sp>
      <p:pic>
        <p:nvPicPr>
          <p:cNvPr id="53250" name="Picture 2" descr="Go to fullsize image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3429000"/>
            <a:ext cx="1905000" cy="1905000"/>
          </a:xfrm>
          <a:prstGeom prst="rect">
            <a:avLst/>
          </a:prstGeom>
          <a:noFill/>
        </p:spPr>
      </p:pic>
      <p:pic>
        <p:nvPicPr>
          <p:cNvPr id="53252" name="Picture 4" descr="Go to fullsize image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53000" y="3352800"/>
            <a:ext cx="2057400" cy="2057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Sleepy hollow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Real Place</a:t>
            </a:r>
          </a:p>
          <a:p>
            <a:r>
              <a:rPr lang="en-US" sz="3200" dirty="0" smtClean="0"/>
              <a:t>New York</a:t>
            </a:r>
          </a:p>
          <a:p>
            <a:r>
              <a:rPr lang="en-US" sz="3200" dirty="0" smtClean="0"/>
              <a:t>Hudson Valley</a:t>
            </a:r>
          </a:p>
        </p:txBody>
      </p:sp>
      <p:pic>
        <p:nvPicPr>
          <p:cNvPr id="10" name="Picture Placeholder 9" descr="hudsonvalley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6687" r="16687"/>
          <a:stretch>
            <a:fillRect/>
          </a:stretch>
        </p:blipFill>
        <p:spPr/>
      </p:pic>
    </p:spTree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Sleepy hollow</a:t>
            </a:r>
            <a:endParaRPr lang="en-US" dirty="0"/>
          </a:p>
        </p:txBody>
      </p:sp>
      <p:pic>
        <p:nvPicPr>
          <p:cNvPr id="3074" name="Picture 2" descr="F:\sleepyhollow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3400" y="1524000"/>
            <a:ext cx="6642100" cy="49815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 Dutch church</a:t>
            </a:r>
            <a:endParaRPr lang="en-US" dirty="0"/>
          </a:p>
        </p:txBody>
      </p:sp>
      <p:pic>
        <p:nvPicPr>
          <p:cNvPr id="2050" name="Picture 2" descr="F:\churchcemetary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9600" y="1676400"/>
            <a:ext cx="6629400" cy="441518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Washington </a:t>
            </a:r>
            <a:r>
              <a:rPr lang="en-US" dirty="0" err="1" smtClean="0"/>
              <a:t>irving’s</a:t>
            </a:r>
            <a:r>
              <a:rPr lang="en-US" dirty="0" smtClean="0"/>
              <a:t> grave</a:t>
            </a:r>
            <a:endParaRPr lang="en-US" dirty="0"/>
          </a:p>
        </p:txBody>
      </p:sp>
      <p:pic>
        <p:nvPicPr>
          <p:cNvPr id="4098" name="Picture 2" descr="F:\irvinggrave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71971" y="1609725"/>
            <a:ext cx="3809457" cy="484663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legend</a:t>
            </a:r>
            <a:endParaRPr lang="en-US" dirty="0"/>
          </a:p>
        </p:txBody>
      </p:sp>
      <p:pic>
        <p:nvPicPr>
          <p:cNvPr id="5124" name="Picture 4" descr="F:\horseman5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1000" y="1752600"/>
            <a:ext cx="7377128" cy="447238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headless horseman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 smtClean="0"/>
              <a:t>Legend</a:t>
            </a:r>
          </a:p>
          <a:p>
            <a:pPr algn="r"/>
            <a:r>
              <a:rPr lang="en-US" dirty="0" smtClean="0"/>
              <a:t>Hessian Trooper</a:t>
            </a:r>
          </a:p>
          <a:p>
            <a:pPr algn="r"/>
            <a:r>
              <a:rPr lang="en-US" dirty="0" smtClean="0"/>
              <a:t>Revolutionary War</a:t>
            </a:r>
          </a:p>
          <a:p>
            <a:pPr algn="r"/>
            <a:r>
              <a:rPr lang="en-US" dirty="0" smtClean="0"/>
              <a:t>Beheaded by Cannonball</a:t>
            </a:r>
          </a:p>
          <a:p>
            <a:pPr algn="r"/>
            <a:r>
              <a:rPr lang="en-US" dirty="0" smtClean="0"/>
              <a:t>Buried in Churchyard</a:t>
            </a:r>
          </a:p>
          <a:p>
            <a:pPr algn="r"/>
            <a:r>
              <a:rPr lang="en-US" dirty="0" smtClean="0"/>
              <a:t>Rides Through Sleepy Hollow in Search of His Head</a:t>
            </a:r>
          </a:p>
          <a:p>
            <a:pPr algn="r"/>
            <a:r>
              <a:rPr lang="en-US" dirty="0" smtClean="0"/>
              <a:t>Hurries to Return to Cemetery Before Daybreak</a:t>
            </a:r>
          </a:p>
          <a:p>
            <a:endParaRPr lang="en-US" dirty="0"/>
          </a:p>
        </p:txBody>
      </p:sp>
      <p:pic>
        <p:nvPicPr>
          <p:cNvPr id="6148" name="Picture 4" descr="F:\headless-horseman0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1447800"/>
            <a:ext cx="1531517" cy="2566597"/>
          </a:xfrm>
          <a:prstGeom prst="rect">
            <a:avLst/>
          </a:prstGeom>
          <a:noFill/>
        </p:spPr>
      </p:pic>
      <p:pic>
        <p:nvPicPr>
          <p:cNvPr id="10" name="MSSN00568_0000[1]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57200" y="6096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4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Characters</a:t>
            </a:r>
            <a:endParaRPr lang="en-US" dirty="0"/>
          </a:p>
        </p:txBody>
      </p:sp>
    </p:spTree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153</TotalTime>
  <Words>262</Words>
  <Application>Microsoft Office PowerPoint</Application>
  <PresentationFormat>On-screen Show (4:3)</PresentationFormat>
  <Paragraphs>105</Paragraphs>
  <Slides>21</Slides>
  <Notes>21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Opulent</vt:lpstr>
      <vt:lpstr>“The Legend of sleepy hollow”</vt:lpstr>
      <vt:lpstr>Setting</vt:lpstr>
      <vt:lpstr>Sleepy hollow</vt:lpstr>
      <vt:lpstr>Sleepy hollow</vt:lpstr>
      <vt:lpstr>Old Dutch church</vt:lpstr>
      <vt:lpstr>Washington irving’s grave</vt:lpstr>
      <vt:lpstr>The legend</vt:lpstr>
      <vt:lpstr>The headless horseman</vt:lpstr>
      <vt:lpstr>Main Characters</vt:lpstr>
      <vt:lpstr>Ichabod Crane</vt:lpstr>
      <vt:lpstr>Katrina van Tassel</vt:lpstr>
      <vt:lpstr>Brom Van Brunt</vt:lpstr>
      <vt:lpstr>Conflict</vt:lpstr>
      <vt:lpstr>Point of View</vt:lpstr>
      <vt:lpstr>Imagery</vt:lpstr>
      <vt:lpstr>Imagery</vt:lpstr>
      <vt:lpstr>imagery</vt:lpstr>
      <vt:lpstr>Symbolism in Names</vt:lpstr>
      <vt:lpstr>Katrina Van Tassel </vt:lpstr>
      <vt:lpstr>Sleepy Hollow</vt:lpstr>
      <vt:lpstr>Alliteration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“The Legend of sleepy hollow”</dc:title>
  <dc:creator>Tucker</dc:creator>
  <cp:lastModifiedBy>Tucker</cp:lastModifiedBy>
  <cp:revision>3</cp:revision>
  <dcterms:created xsi:type="dcterms:W3CDTF">2008-10-18T15:04:20Z</dcterms:created>
  <dcterms:modified xsi:type="dcterms:W3CDTF">2008-10-18T17:38:12Z</dcterms:modified>
</cp:coreProperties>
</file>